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0972800" cy="6172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F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E1"/>
          </a:solidFill>
        </a:fill>
      </a:tcStyle>
    </a:wholeTbl>
    <a:band2H>
      <a:tcTxStyle b="def" i="def"/>
      <a:tcStyle>
        <a:tcBdr/>
        <a:fill>
          <a:solidFill>
            <a:srgbClr val="E6EC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AD7"/>
          </a:solidFill>
        </a:fill>
      </a:tcStyle>
    </a:wholeTbl>
    <a:band2H>
      <a:tcTxStyle b="def" i="def"/>
      <a:tcStyle>
        <a:tcBdr/>
        <a:fill>
          <a:solidFill>
            <a:srgbClr val="FCE6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3B3B3"/>
              </a:solidFill>
              <a:prstDash val="solid"/>
              <a:round/>
            </a:ln>
          </a:top>
          <a:bottom>
            <a:ln w="254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3B3B3"/>
              </a:solidFill>
              <a:prstDash val="solid"/>
              <a:round/>
            </a:ln>
          </a:top>
          <a:bottom>
            <a:ln w="254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3B3B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3B3B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3B3B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12700" cap="flat">
              <a:solidFill>
                <a:srgbClr val="B3B3B3"/>
              </a:solidFill>
              <a:prstDash val="solid"/>
              <a:round/>
            </a:ln>
          </a:top>
          <a:bottom>
            <a:ln w="127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solidFill>
            <a:srgbClr val="B3B3B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12700" cap="flat">
              <a:solidFill>
                <a:srgbClr val="B3B3B3"/>
              </a:solidFill>
              <a:prstDash val="solid"/>
              <a:round/>
            </a:ln>
          </a:top>
          <a:bottom>
            <a:ln w="127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solidFill>
            <a:srgbClr val="B3B3B3">
              <a:alpha val="20000"/>
            </a:srgbClr>
          </a:solidFill>
        </a:fill>
      </a:tcStyle>
    </a:firstCol>
    <a:lastRow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50800" cap="flat">
              <a:solidFill>
                <a:srgbClr val="B3B3B3"/>
              </a:solidFill>
              <a:prstDash val="solid"/>
              <a:round/>
            </a:ln>
          </a:top>
          <a:bottom>
            <a:ln w="127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12700" cap="flat">
              <a:solidFill>
                <a:srgbClr val="B3B3B3"/>
              </a:solidFill>
              <a:prstDash val="solid"/>
              <a:round/>
            </a:ln>
          </a:top>
          <a:bottom>
            <a:ln w="254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11;p4"/>
          <p:cNvGrpSpPr/>
          <p:nvPr/>
        </p:nvGrpSpPr>
        <p:grpSpPr>
          <a:xfrm>
            <a:off x="-28086" y="0"/>
            <a:ext cx="186974" cy="6172207"/>
            <a:chOff x="0" y="0"/>
            <a:chExt cx="186972" cy="6172207"/>
          </a:xfrm>
        </p:grpSpPr>
        <p:sp>
          <p:nvSpPr>
            <p:cNvPr id="28" name="Google Shape;12;p4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Google Shape;13;p4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1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39" y="5776357"/>
            <a:ext cx="899246" cy="23692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" name="Google Shape;24;p7"/>
          <p:cNvSpPr/>
          <p:nvPr/>
        </p:nvSpPr>
        <p:spPr>
          <a:xfrm>
            <a:off x="0" y="-1"/>
            <a:ext cx="10972800" cy="53463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98348" y="2377738"/>
            <a:ext cx="9976201" cy="59100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37" name="Google Shape;26;p7"/>
          <p:cNvGrpSpPr/>
          <p:nvPr/>
        </p:nvGrpSpPr>
        <p:grpSpPr>
          <a:xfrm>
            <a:off x="-28086" y="0"/>
            <a:ext cx="186974" cy="6172207"/>
            <a:chOff x="0" y="0"/>
            <a:chExt cx="186972" cy="6172207"/>
          </a:xfrm>
        </p:grpSpPr>
        <p:sp>
          <p:nvSpPr>
            <p:cNvPr id="35" name="Google Shape;27;p7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Google Shape;28;p7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8" name="Google Shape;29;p7" descr="Google Shape;29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374" y="5702244"/>
            <a:ext cx="1089675" cy="3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1;p4"/>
          <p:cNvGrpSpPr/>
          <p:nvPr/>
        </p:nvGrpSpPr>
        <p:grpSpPr>
          <a:xfrm>
            <a:off x="-28086" y="0"/>
            <a:ext cx="186974" cy="6172207"/>
            <a:chOff x="0" y="0"/>
            <a:chExt cx="186972" cy="6172207"/>
          </a:xfrm>
        </p:grpSpPr>
        <p:sp>
          <p:nvSpPr>
            <p:cNvPr id="45" name="Google Shape;12;p4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" name="Google Shape;13;p4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8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39" y="5776357"/>
            <a:ext cx="899246" cy="23692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" name="Google Shape;31;p8"/>
          <p:cNvSpPr/>
          <p:nvPr/>
        </p:nvSpPr>
        <p:spPr>
          <a:xfrm>
            <a:off x="160019" y="1936462"/>
            <a:ext cx="10812902" cy="31812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51" name="Google Shape;32;p8"/>
          <p:cNvSpPr txBox="1"/>
          <p:nvPr/>
        </p:nvSpPr>
        <p:spPr>
          <a:xfrm>
            <a:off x="85027" y="664732"/>
            <a:ext cx="1511752" cy="291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9900">
                <a:solidFill>
                  <a:schemeClr val="accent2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2" name="Google Shape;33;p8"/>
          <p:cNvSpPr txBox="1"/>
          <p:nvPr/>
        </p:nvSpPr>
        <p:spPr>
          <a:xfrm rot="10800000">
            <a:off x="9348954" y="3472208"/>
            <a:ext cx="1511751" cy="291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9900">
                <a:solidFill>
                  <a:schemeClr val="accent2"/>
                </a:solidFill>
              </a:defRPr>
            </a:lvl1pPr>
          </a:lstStyle>
          <a:p>
            <a:pPr/>
            <a:r>
              <a:t>“</a:t>
            </a:r>
          </a:p>
        </p:txBody>
      </p:sp>
      <p:pic>
        <p:nvPicPr>
          <p:cNvPr id="53" name="Google Shape;34;p8" descr="Google Shape;34;p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374" y="5702244"/>
            <a:ext cx="1089675" cy="3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ogo color"/>
          <p:cNvSpPr/>
          <p:nvPr/>
        </p:nvSpPr>
        <p:spPr>
          <a:xfrm>
            <a:off x="232515" y="226800"/>
            <a:ext cx="377651" cy="550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42120" tIns="42120" rIns="42120" bIns="42120"/>
          <a:lstStyle/>
          <a:p>
            <a:pPr defTabSz="822960">
              <a:spcBef>
                <a:spcPts val="800"/>
              </a:spcBef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61" name="Bottom bar"/>
          <p:cNvSpPr/>
          <p:nvPr/>
        </p:nvSpPr>
        <p:spPr>
          <a:xfrm>
            <a:off x="5715" y="5887079"/>
            <a:ext cx="10973880" cy="28512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2120" tIns="42120" rIns="42120" bIns="42120" anchor="ctr"/>
          <a:lstStyle/>
          <a:p>
            <a:pPr algn="ctr" defTabSz="822960"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Top bar"/>
          <p:cNvSpPr/>
          <p:nvPr/>
        </p:nvSpPr>
        <p:spPr>
          <a:xfrm>
            <a:off x="5715" y="0"/>
            <a:ext cx="10973880" cy="4536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2120" tIns="42120" rIns="42120" bIns="42120" anchor="ctr"/>
          <a:lstStyle/>
          <a:p>
            <a:pPr algn="ctr" defTabSz="822960"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1602968" y="383514"/>
            <a:ext cx="8381138" cy="875445"/>
          </a:xfrm>
          <a:prstGeom prst="rect">
            <a:avLst/>
          </a:prstGeom>
        </p:spPr>
        <p:txBody>
          <a:bodyPr lIns="0" tIns="0" rIns="0" bIns="0"/>
          <a:lstStyle>
            <a:lvl1pPr defTabSz="822960">
              <a:lnSpc>
                <a:spcPct val="100000"/>
              </a:lnSpc>
              <a:defRPr b="1" sz="26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idx="1"/>
          </p:nvPr>
        </p:nvSpPr>
        <p:spPr>
          <a:xfrm>
            <a:off x="1603035" y="1535759"/>
            <a:ext cx="8381137" cy="4091022"/>
          </a:xfrm>
          <a:prstGeom prst="rect">
            <a:avLst/>
          </a:prstGeom>
        </p:spPr>
        <p:txBody>
          <a:bodyPr lIns="0" tIns="0" rIns="0" bIns="0"/>
          <a:lstStyle>
            <a:lvl1pPr marL="176000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•"/>
              <a:defRPr sz="1600"/>
            </a:lvl1pPr>
            <a:lvl2pPr marL="392000" indent="-175999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–"/>
              <a:defRPr sz="1600"/>
            </a:lvl2pPr>
            <a:lvl3pPr marL="593600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•"/>
              <a:defRPr sz="1600"/>
            </a:lvl3pPr>
            <a:lvl4pPr marL="806000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–"/>
              <a:defRPr sz="1600"/>
            </a:lvl4pPr>
            <a:lvl5pPr marL="1003999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»"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0361520" y="5966139"/>
            <a:ext cx="127001" cy="127001"/>
          </a:xfrm>
          <a:prstGeom prst="rect">
            <a:avLst/>
          </a:prstGeom>
        </p:spPr>
        <p:txBody>
          <a:bodyPr/>
          <a:lstStyle>
            <a:lvl1pPr defTabSz="822960">
              <a:spcBef>
                <a:spcPts val="300"/>
              </a:spcBef>
              <a:defRPr b="1" sz="6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" y="226800"/>
            <a:ext cx="1024489" cy="550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"/>
          <p:cNvGrpSpPr/>
          <p:nvPr/>
        </p:nvGrpSpPr>
        <p:grpSpPr>
          <a:xfrm>
            <a:off x="28218" y="5172791"/>
            <a:ext cx="671944" cy="701467"/>
            <a:chOff x="0" y="0"/>
            <a:chExt cx="671942" cy="701465"/>
          </a:xfrm>
        </p:grpSpPr>
        <p:sp>
          <p:nvSpPr>
            <p:cNvPr id="67" name="Logo color"/>
            <p:cNvSpPr/>
            <p:nvPr/>
          </p:nvSpPr>
          <p:spPr>
            <a:xfrm>
              <a:off x="2321" y="419194"/>
              <a:ext cx="108332" cy="15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2120" tIns="42120" rIns="42120" bIns="42120" numCol="1" anchor="t">
              <a:noAutofit/>
            </a:bodyPr>
            <a:lstStyle/>
            <a:p>
              <a:pPr defTabSz="822960">
                <a:spcBef>
                  <a:spcPts val="800"/>
                </a:spcBef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6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0528" y="425499"/>
              <a:ext cx="152103" cy="145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1943" cy="394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0293" y="464006"/>
              <a:ext cx="189326" cy="69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1296" y="417797"/>
              <a:ext cx="118853" cy="161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8977" y="562325"/>
              <a:ext cx="258585" cy="139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4" name="Screenshot 2020-08-15 at 12.40.31.png" descr="Screenshot 2020-08-15 at 12.40.31.png"/>
          <p:cNvPicPr>
            <a:picLocks noChangeAspect="1"/>
          </p:cNvPicPr>
          <p:nvPr/>
        </p:nvPicPr>
        <p:blipFill>
          <a:blip r:embed="rId8">
            <a:extLst/>
          </a:blip>
          <a:srcRect l="0" t="0" r="1010" b="45168"/>
          <a:stretch>
            <a:fillRect/>
          </a:stretch>
        </p:blipFill>
        <p:spPr>
          <a:xfrm>
            <a:off x="3312043" y="5888819"/>
            <a:ext cx="1119969" cy="2701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UserProfile.Offices.Workarea_{{DocumentLanguage}}text"/>
          <p:cNvSpPr txBox="1"/>
          <p:nvPr/>
        </p:nvSpPr>
        <p:spPr>
          <a:xfrm>
            <a:off x="1214218" y="5966139"/>
            <a:ext cx="305736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2960">
              <a:defRPr b="1" sz="6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6" name="Unknown.png" descr="Unknown.png"/>
          <p:cNvPicPr>
            <a:picLocks noChangeAspect="1"/>
          </p:cNvPicPr>
          <p:nvPr/>
        </p:nvPicPr>
        <p:blipFill>
          <a:blip r:embed="rId9">
            <a:extLst/>
          </a:blip>
          <a:srcRect l="0" t="20495" r="0" b="20495"/>
          <a:stretch>
            <a:fillRect/>
          </a:stretch>
        </p:blipFill>
        <p:spPr>
          <a:xfrm>
            <a:off x="4424708" y="5894119"/>
            <a:ext cx="893245" cy="248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1;p4"/>
          <p:cNvGrpSpPr/>
          <p:nvPr/>
        </p:nvGrpSpPr>
        <p:grpSpPr>
          <a:xfrm>
            <a:off x="-28086" y="0"/>
            <a:ext cx="186974" cy="6172207"/>
            <a:chOff x="0" y="0"/>
            <a:chExt cx="186972" cy="6172207"/>
          </a:xfrm>
        </p:grpSpPr>
        <p:sp>
          <p:nvSpPr>
            <p:cNvPr id="2" name="Google Shape;12;p4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" name="Google Shape;13;p4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39" y="5776357"/>
            <a:ext cx="899246" cy="2369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0394350" y="5833859"/>
            <a:ext cx="210469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19641" y="649795"/>
            <a:ext cx="9976201" cy="591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36740" y="2103035"/>
            <a:ext cx="9948600" cy="371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" name="Google Shape;19;p6"/>
          <p:cNvGrpSpPr/>
          <p:nvPr/>
        </p:nvGrpSpPr>
        <p:grpSpPr>
          <a:xfrm>
            <a:off x="-28086" y="0"/>
            <a:ext cx="186974" cy="6172207"/>
            <a:chOff x="0" y="0"/>
            <a:chExt cx="186972" cy="6172207"/>
          </a:xfrm>
        </p:grpSpPr>
        <p:sp>
          <p:nvSpPr>
            <p:cNvPr id="9" name="Google Shape;20;p6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Google Shape;21;p6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" name="Google Shape;22;p6" descr="Google Shape;22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374" y="5702244"/>
            <a:ext cx="1089675" cy="311801"/>
          </a:xfrm>
          <a:prstGeom prst="rect">
            <a:avLst/>
          </a:prstGeom>
          <a:ln w="12700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866900" marR="0" indent="-3810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tif"/><Relationship Id="rId4" Type="http://schemas.openxmlformats.org/officeDocument/2006/relationships/image" Target="../media/image11.png"/><Relationship Id="rId5" Type="http://schemas.openxmlformats.org/officeDocument/2006/relationships/image" Target="../media/image2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5;p4"/>
          <p:cNvSpPr txBox="1"/>
          <p:nvPr>
            <p:ph type="sldNum" sz="quarter" idx="2"/>
          </p:nvPr>
        </p:nvSpPr>
        <p:spPr>
          <a:xfrm>
            <a:off x="10588350" y="58690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6" name="Google Shape;42;p2"/>
          <p:cNvSpPr txBox="1"/>
          <p:nvPr/>
        </p:nvSpPr>
        <p:spPr>
          <a:xfrm>
            <a:off x="7746140" y="137613"/>
            <a:ext cx="3013301" cy="367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b="1" sz="1300">
                <a:solidFill>
                  <a:srgbClr val="FF0000"/>
                </a:solidFill>
              </a:defRPr>
            </a:lvl1pPr>
          </a:lstStyle>
          <a:p>
            <a:pPr/>
            <a:r>
              <a:t>Total presentation time is 3 minutes</a:t>
            </a:r>
          </a:p>
        </p:txBody>
      </p:sp>
      <p:pic>
        <p:nvPicPr>
          <p:cNvPr id="8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137" y="329959"/>
            <a:ext cx="3594101" cy="111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1" name="Group 1"/>
          <p:cNvGrpSpPr/>
          <p:nvPr/>
        </p:nvGrpSpPr>
        <p:grpSpPr>
          <a:xfrm>
            <a:off x="1188277" y="1507581"/>
            <a:ext cx="8614099" cy="1837776"/>
            <a:chOff x="0" y="0"/>
            <a:chExt cx="8614098" cy="1837774"/>
          </a:xfrm>
        </p:grpSpPr>
        <p:pic>
          <p:nvPicPr>
            <p:cNvPr id="8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2209" y="74508"/>
              <a:ext cx="987057" cy="13201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89" name="unknown.png" descr="unknown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901" t="0" r="14374" b="7193"/>
            <a:stretch>
              <a:fillRect/>
            </a:stretch>
          </p:blipFill>
          <p:spPr>
            <a:xfrm>
              <a:off x="2044335" y="74507"/>
              <a:ext cx="1055840" cy="13474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9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42072" y="34081"/>
              <a:ext cx="1055839" cy="1380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034517" y="38636"/>
              <a:ext cx="9906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2339" y="0"/>
              <a:ext cx="905736" cy="1421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3" name="Picture 11" descr="Picture 1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405237" y="106538"/>
              <a:ext cx="1124296" cy="1321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4" name="TextBox 12"/>
            <p:cNvSpPr txBox="1"/>
            <p:nvPr/>
          </p:nvSpPr>
          <p:spPr>
            <a:xfrm>
              <a:off x="757267" y="1471018"/>
              <a:ext cx="1134342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Peter Willendrup</a:t>
              </a:r>
              <a:br/>
              <a:r>
                <a:t>DTU / ESS DMSC</a:t>
              </a:r>
            </a:p>
          </p:txBody>
        </p:sp>
        <p:sp>
          <p:nvSpPr>
            <p:cNvPr id="95" name="TextBox 13"/>
            <p:cNvSpPr txBox="1"/>
            <p:nvPr/>
          </p:nvSpPr>
          <p:spPr>
            <a:xfrm>
              <a:off x="2090054" y="1471089"/>
              <a:ext cx="986506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Mads Bertelsen</a:t>
              </a:r>
              <a:br/>
              <a:r>
                <a:t>ESS DMSC</a:t>
              </a:r>
            </a:p>
          </p:txBody>
        </p:sp>
        <p:sp>
          <p:nvSpPr>
            <p:cNvPr id="96" name="TextBox 14"/>
            <p:cNvSpPr txBox="1"/>
            <p:nvPr/>
          </p:nvSpPr>
          <p:spPr>
            <a:xfrm>
              <a:off x="3433004" y="1471018"/>
              <a:ext cx="1099305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Gregory S Tucker</a:t>
              </a:r>
              <a:br/>
              <a:r>
                <a:t>ESS DMSC</a:t>
              </a:r>
            </a:p>
          </p:txBody>
        </p:sp>
        <p:sp>
          <p:nvSpPr>
            <p:cNvPr id="97" name="TextBox 15"/>
            <p:cNvSpPr txBox="1"/>
            <p:nvPr/>
          </p:nvSpPr>
          <p:spPr>
            <a:xfrm>
              <a:off x="4700594" y="1471018"/>
              <a:ext cx="1268907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Emmanuel Farhi</a:t>
              </a:r>
              <a:br/>
              <a:r>
                <a:t>Synchrotron SOLEIL</a:t>
              </a:r>
            </a:p>
          </p:txBody>
        </p:sp>
        <p:sp>
          <p:nvSpPr>
            <p:cNvPr id="98" name="TextBox 16"/>
            <p:cNvSpPr txBox="1"/>
            <p:nvPr/>
          </p:nvSpPr>
          <p:spPr>
            <a:xfrm>
              <a:off x="6005462" y="1468137"/>
              <a:ext cx="1353863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Tobias Weber</a:t>
              </a:r>
              <a:br/>
              <a:r>
                <a:t>Institut Laue-Langevin</a:t>
              </a:r>
            </a:p>
          </p:txBody>
        </p:sp>
        <p:sp>
          <p:nvSpPr>
            <p:cNvPr id="99" name="TextBox 17"/>
            <p:cNvSpPr txBox="1"/>
            <p:nvPr/>
          </p:nvSpPr>
          <p:spPr>
            <a:xfrm>
              <a:off x="7338495" y="1456505"/>
              <a:ext cx="1275604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José Robledo</a:t>
              </a:r>
              <a:br/>
              <a:r>
                <a:t>FZ Jülich / IAS / JSC</a:t>
              </a:r>
            </a:p>
          </p:txBody>
        </p:sp>
        <p:sp>
          <p:nvSpPr>
            <p:cNvPr id="100" name="TextBox 18"/>
            <p:cNvSpPr txBox="1"/>
            <p:nvPr/>
          </p:nvSpPr>
          <p:spPr>
            <a:xfrm>
              <a:off x="0" y="710953"/>
              <a:ext cx="538917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Team</a:t>
              </a:r>
            </a:p>
          </p:txBody>
        </p:sp>
      </p:grpSp>
      <p:sp>
        <p:nvSpPr>
          <p:cNvPr id="102" name="TextBox 23"/>
          <p:cNvSpPr txBox="1"/>
          <p:nvPr/>
        </p:nvSpPr>
        <p:spPr>
          <a:xfrm>
            <a:off x="4379820" y="115866"/>
            <a:ext cx="152869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https://mcstas.org</a:t>
            </a:r>
          </a:p>
        </p:txBody>
      </p:sp>
      <p:sp>
        <p:nvSpPr>
          <p:cNvPr id="103" name="TextBox 24"/>
          <p:cNvSpPr txBox="1"/>
          <p:nvPr/>
        </p:nvSpPr>
        <p:spPr>
          <a:xfrm>
            <a:off x="4379820" y="349211"/>
            <a:ext cx="1787207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https://mcxtrace.org</a:t>
            </a:r>
          </a:p>
        </p:txBody>
      </p:sp>
      <p:sp>
        <p:nvSpPr>
          <p:cNvPr id="104" name="TextBox 25"/>
          <p:cNvSpPr txBox="1"/>
          <p:nvPr/>
        </p:nvSpPr>
        <p:spPr>
          <a:xfrm>
            <a:off x="4389164" y="552103"/>
            <a:ext cx="328840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https://github.com/mccode-dev/McCode</a:t>
            </a:r>
          </a:p>
        </p:txBody>
      </p:sp>
      <p:grpSp>
        <p:nvGrpSpPr>
          <p:cNvPr id="110" name="Group 3"/>
          <p:cNvGrpSpPr/>
          <p:nvPr/>
        </p:nvGrpSpPr>
        <p:grpSpPr>
          <a:xfrm>
            <a:off x="2852186" y="3740810"/>
            <a:ext cx="4501564" cy="1802075"/>
            <a:chOff x="0" y="0"/>
            <a:chExt cx="4501563" cy="1802073"/>
          </a:xfrm>
        </p:grpSpPr>
        <p:sp>
          <p:nvSpPr>
            <p:cNvPr id="105" name="TextBox 19"/>
            <p:cNvSpPr txBox="1"/>
            <p:nvPr/>
          </p:nvSpPr>
          <p:spPr>
            <a:xfrm>
              <a:off x="0" y="384730"/>
              <a:ext cx="123058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Team Mentors</a:t>
              </a:r>
            </a:p>
          </p:txBody>
        </p:sp>
        <p:sp>
          <p:nvSpPr>
            <p:cNvPr id="106" name="TextBox 20"/>
            <p:cNvSpPr txBox="1"/>
            <p:nvPr/>
          </p:nvSpPr>
          <p:spPr>
            <a:xfrm>
              <a:off x="1410159" y="1409988"/>
              <a:ext cx="1275604" cy="392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100">
                  <a:solidFill>
                    <a:srgbClr val="272727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Jan-Oliver Mirus</a:t>
              </a:r>
              <a:br/>
              <a:r>
                <a: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rPr>
                <a:t>FZ Jülich / IAS / JSC</a:t>
              </a:r>
            </a:p>
          </p:txBody>
        </p:sp>
        <p:sp>
          <p:nvSpPr>
            <p:cNvPr id="107" name="TextBox 21"/>
            <p:cNvSpPr txBox="1"/>
            <p:nvPr/>
          </p:nvSpPr>
          <p:spPr>
            <a:xfrm>
              <a:off x="3225960" y="1409988"/>
              <a:ext cx="1275604" cy="392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100">
                  <a:solidFill>
                    <a:srgbClr val="272727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Ilya Zhukov</a:t>
              </a:r>
              <a:br/>
              <a:r>
                <a: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rPr>
                <a:t>FZ Jülich / IAS / JSC</a:t>
              </a:r>
            </a:p>
          </p:txBody>
        </p:sp>
        <p:pic>
          <p:nvPicPr>
            <p:cNvPr id="108" name="Picture 22" descr="Picture 2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87006" y="0"/>
              <a:ext cx="948292" cy="1343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9" name="Picture 2" descr="Picture 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66845" y="115462"/>
              <a:ext cx="1154091" cy="1154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619" y="4689420"/>
            <a:ext cx="1829903" cy="92964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Google Shape;15;p4"/>
          <p:cNvSpPr txBox="1"/>
          <p:nvPr>
            <p:ph type="sldNum" sz="quarter" idx="2"/>
          </p:nvPr>
        </p:nvSpPr>
        <p:spPr>
          <a:xfrm>
            <a:off x="10588350" y="58690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4" name="Google Shape;47;p9"/>
          <p:cNvSpPr txBox="1"/>
          <p:nvPr>
            <p:ph type="title"/>
          </p:nvPr>
        </p:nvSpPr>
        <p:spPr>
          <a:xfrm>
            <a:off x="488080" y="1045748"/>
            <a:ext cx="5386489" cy="59100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(neutrons since 1998)   and   (X-rays since 2009)</a:t>
            </a:r>
          </a:p>
        </p:txBody>
      </p:sp>
      <p:sp>
        <p:nvSpPr>
          <p:cNvPr id="115" name="Google Shape;48;p9"/>
          <p:cNvSpPr txBox="1"/>
          <p:nvPr>
            <p:ph type="body" idx="1"/>
          </p:nvPr>
        </p:nvSpPr>
        <p:spPr>
          <a:xfrm>
            <a:off x="447240" y="1716745"/>
            <a:ext cx="9948602" cy="2785816"/>
          </a:xfrm>
          <a:prstGeom prst="rect">
            <a:avLst/>
          </a:prstGeom>
        </p:spPr>
        <p:txBody>
          <a:bodyPr/>
          <a:lstStyle/>
          <a:p>
            <a:pPr marL="0" indent="97535" defTabSz="877823">
              <a:spcBef>
                <a:spcPts val="800"/>
              </a:spcBef>
              <a:buSzTx/>
              <a:buNone/>
              <a:defRPr sz="1919"/>
            </a:pPr>
            <a:r>
              <a:t>Tell us about your application: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Algorithmic motif: </a:t>
            </a:r>
            <a:r>
              <a:rPr b="1"/>
              <a:t>Monte Carlo ray-tracing</a:t>
            </a:r>
            <a:r>
              <a:t> 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Language is (lex/yacc) </a:t>
            </a:r>
            <a:r>
              <a:rPr b="1"/>
              <a:t>DSL</a:t>
            </a:r>
            <a:r>
              <a:t>             ISO C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Libraries – mostly ‘internal’ but some GSL, Xraylib, MCPL, NCrystal, NeXus (HDF5)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GPU port via </a:t>
            </a:r>
            <a:r>
              <a:rPr b="1"/>
              <a:t>OpenACC</a:t>
            </a:r>
            <a:r>
              <a:t>, ~ 95% functional via:</a:t>
            </a:r>
          </a:p>
          <a:p>
            <a:pPr lvl="1" marL="877823" indent="-341375" defTabSz="877823">
              <a:spcBef>
                <a:spcPts val="800"/>
              </a:spcBef>
              <a:buSzPts val="1900"/>
              <a:defRPr sz="1919"/>
            </a:pPr>
            <a:r>
              <a:rPr b="1"/>
              <a:t>Dresden</a:t>
            </a:r>
            <a:r>
              <a:t> Hackathon 2017, </a:t>
            </a:r>
            <a:r>
              <a:rPr b="1"/>
              <a:t>Espoo</a:t>
            </a:r>
            <a:r>
              <a:t> Hackathon 2019, own efforts.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rPr b="1"/>
              <a:t>Focus this hackathon</a:t>
            </a:r>
            <a:r>
              <a:t>: </a:t>
            </a:r>
            <a:br/>
            <a:r>
              <a:t>Compute performance tuning, finding bottlenecks</a:t>
            </a:r>
          </a:p>
        </p:txBody>
      </p:sp>
      <p:grpSp>
        <p:nvGrpSpPr>
          <p:cNvPr id="118" name="Group 7"/>
          <p:cNvGrpSpPr/>
          <p:nvPr/>
        </p:nvGrpSpPr>
        <p:grpSpPr>
          <a:xfrm>
            <a:off x="4037938" y="2482850"/>
            <a:ext cx="616687" cy="220663"/>
            <a:chOff x="0" y="0"/>
            <a:chExt cx="616686" cy="220662"/>
          </a:xfrm>
        </p:grpSpPr>
        <p:sp>
          <p:nvSpPr>
            <p:cNvPr id="116" name="Right Arrow 8"/>
            <p:cNvSpPr/>
            <p:nvPr/>
          </p:nvSpPr>
          <p:spPr>
            <a:xfrm flipH="1" rot="10800000">
              <a:off x="0" y="5219"/>
              <a:ext cx="616687" cy="2154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>
              <a:solidFill>
                <a:srgbClr val="020E2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7" name="TextBox 9"/>
            <p:cNvSpPr txBox="1"/>
            <p:nvPr/>
          </p:nvSpPr>
          <p:spPr>
            <a:xfrm>
              <a:off x="56350" y="0"/>
              <a:ext cx="380961" cy="202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cogen</a:t>
              </a:r>
            </a:p>
          </p:txBody>
        </p:sp>
      </p:grpSp>
      <p:pic>
        <p:nvPicPr>
          <p:cNvPr id="11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5240" y="5548312"/>
            <a:ext cx="1833762" cy="57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TextBox 2"/>
          <p:cNvSpPr txBox="1"/>
          <p:nvPr/>
        </p:nvSpPr>
        <p:spPr>
          <a:xfrm>
            <a:off x="6043029" y="1657976"/>
            <a:ext cx="5200913" cy="885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01600">
              <a:lnSpc>
                <a:spcPct val="90000"/>
              </a:lnSpc>
              <a:spcBef>
                <a:spcPts val="900"/>
              </a:spcBef>
              <a:defRPr sz="1500">
                <a:solidFill>
                  <a:srgbClr val="000000"/>
                </a:solidFill>
              </a:defRPr>
            </a:pPr>
            <a:r>
              <a:t>‘Particle beams to probe condensed matter’, design ‘scattering instrumentation’ at user facilities. </a:t>
            </a:r>
            <a:br/>
            <a:r>
              <a:t>N: research reactors, spallation sources, </a:t>
            </a:r>
            <a:br/>
            <a:r>
              <a:t>X: labs, synchrotrons, FELs, space telescopes</a:t>
            </a:r>
          </a:p>
        </p:txBody>
      </p:sp>
      <p:pic>
        <p:nvPicPr>
          <p:cNvPr id="12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4789" y="-32857"/>
            <a:ext cx="2153747" cy="155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17044" y="166609"/>
            <a:ext cx="2234813" cy="1375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865" y="188124"/>
            <a:ext cx="35941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17.png" descr="image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968187" y="4298346"/>
            <a:ext cx="4055563" cy="146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image18.png" descr="image18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0"/>
          <a:stretch>
            <a:fillRect/>
          </a:stretch>
        </p:blipFill>
        <p:spPr>
          <a:xfrm>
            <a:off x="1584211" y="4706509"/>
            <a:ext cx="1488412" cy="929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Screenshot 2025-03-28 at 13.52.53.png" descr="Screenshot 2025-03-28 at 13.52.5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50949" y="4681151"/>
            <a:ext cx="1749797" cy="10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Screenshot 2024-09-21 at 08.49.41.png" descr="Screenshot 2024-09-21 at 08.49.4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58246" y="3938164"/>
            <a:ext cx="2604571" cy="2000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8552" y="2991266"/>
            <a:ext cx="4711584" cy="2650266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Google Shape;15;p4"/>
          <p:cNvSpPr txBox="1"/>
          <p:nvPr>
            <p:ph type="sldNum" sz="quarter" idx="2"/>
          </p:nvPr>
        </p:nvSpPr>
        <p:spPr>
          <a:xfrm>
            <a:off x="10588350" y="5869050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1" name="Google Shape;53;p11"/>
          <p:cNvSpPr txBox="1"/>
          <p:nvPr>
            <p:ph type="title"/>
          </p:nvPr>
        </p:nvSpPr>
        <p:spPr>
          <a:xfrm>
            <a:off x="419640" y="649795"/>
            <a:ext cx="9976202" cy="59100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pPr/>
            <a:r>
              <a:t>Goals</a:t>
            </a:r>
          </a:p>
        </p:txBody>
      </p:sp>
      <p:sp>
        <p:nvSpPr>
          <p:cNvPr id="132" name="Google Shape;54;p11"/>
          <p:cNvSpPr txBox="1"/>
          <p:nvPr>
            <p:ph type="body" idx="1"/>
          </p:nvPr>
        </p:nvSpPr>
        <p:spPr>
          <a:xfrm>
            <a:off x="436739" y="1455334"/>
            <a:ext cx="9948602" cy="3718802"/>
          </a:xfrm>
          <a:prstGeom prst="rect">
            <a:avLst/>
          </a:prstGeom>
        </p:spPr>
        <p:txBody>
          <a:bodyPr/>
          <a:lstStyle/>
          <a:p>
            <a:pPr/>
            <a:r>
              <a:t>Learn to practically use, (master?) the Nvidia </a:t>
            </a:r>
            <a:r>
              <a:rPr b="1"/>
              <a:t>profilers</a:t>
            </a:r>
            <a:r>
              <a:t>/performance tools</a:t>
            </a:r>
          </a:p>
          <a:p>
            <a:pPr/>
            <a:r>
              <a:t>Get a better understanding of the </a:t>
            </a:r>
            <a:r>
              <a:rPr b="1"/>
              <a:t>limitations</a:t>
            </a:r>
            <a:r>
              <a:t> of the current implementation</a:t>
            </a:r>
          </a:p>
          <a:p>
            <a:pPr/>
            <a:r>
              <a:t>Try to identify obvious </a:t>
            </a:r>
            <a:r>
              <a:rPr b="1"/>
              <a:t>bottlenecks</a:t>
            </a:r>
          </a:p>
          <a:p>
            <a:pPr/>
            <a:r>
              <a:t>Get </a:t>
            </a:r>
            <a:r>
              <a:rPr b="1"/>
              <a:t>ideas</a:t>
            </a:r>
            <a:r>
              <a:t>!</a:t>
            </a:r>
          </a:p>
          <a:p>
            <a:pPr/>
            <a:r>
              <a:rPr b="1"/>
              <a:t>Hack</a:t>
            </a:r>
            <a:r>
              <a:t>!</a:t>
            </a:r>
          </a:p>
          <a:p>
            <a:pPr/>
            <a:r>
              <a:rPr b="1"/>
              <a:t>Optimize</a:t>
            </a:r>
            <a:r>
              <a:t>!</a:t>
            </a:r>
          </a:p>
          <a:p>
            <a:pPr/>
            <a:r>
              <a:t>Run simulations!</a:t>
            </a:r>
          </a:p>
          <a:p>
            <a:pPr/>
            <a:r>
              <a:t>Have </a:t>
            </a:r>
            <a:r>
              <a:rPr b="1"/>
              <a:t>fun</a:t>
            </a:r>
            <a:r>
              <a:t>! :-) </a:t>
            </a:r>
          </a:p>
        </p:txBody>
      </p: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5240" y="5548312"/>
            <a:ext cx="1833762" cy="570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8500" y="364822"/>
            <a:ext cx="1856084" cy="95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3150" y="362218"/>
            <a:ext cx="1856084" cy="9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Screenshot 2019-11-18 at 10.37.08.png" descr="Screenshot 2019-11-18 at 10.37.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77802" y="2792169"/>
            <a:ext cx="3470697" cy="3124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itle &amp; Bullet">
  <a:themeElements>
    <a:clrScheme name="Title &amp; Bullet">
      <a:dk1>
        <a:srgbClr val="FFFFFF"/>
      </a:dk1>
      <a:lt1>
        <a:srgbClr val="B3B3B3"/>
      </a:lt1>
      <a:dk2>
        <a:srgbClr val="A7A7A7"/>
      </a:dk2>
      <a:lt2>
        <a:srgbClr val="535353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000FF"/>
      </a:hlink>
      <a:folHlink>
        <a:srgbClr val="FF00FF"/>
      </a:folHlink>
    </a:clrScheme>
    <a:fontScheme name="Title &amp; Bull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itle &amp; Bul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Title &amp; Bull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000FF"/>
      </a:hlink>
      <a:folHlink>
        <a:srgbClr val="FF00FF"/>
      </a:folHlink>
    </a:clrScheme>
    <a:fontScheme name="Title &amp; Bull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itle &amp; Bul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